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329" r:id="rId16"/>
    <p:sldId id="270" r:id="rId17"/>
    <p:sldId id="280" r:id="rId18"/>
    <p:sldId id="278" r:id="rId19"/>
    <p:sldId id="279" r:id="rId20"/>
    <p:sldId id="273" r:id="rId21"/>
    <p:sldId id="274" r:id="rId22"/>
    <p:sldId id="275" r:id="rId23"/>
    <p:sldId id="281" r:id="rId24"/>
    <p:sldId id="285"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Thin" panose="020B0604020202020204" charset="0"/>
      <p:regular r:id="rId31"/>
      <p:bold r:id="rId32"/>
      <p:italic r:id="rId33"/>
      <p:boldItalic r:id="rId34"/>
    </p:embeddedFont>
    <p:embeddedFont>
      <p:font typeface="Josefin Slab SemiBold" panose="020B0604020202020204" charset="0"/>
      <p:regular r:id="rId35"/>
      <p:bold r:id="rId36"/>
      <p:italic r:id="rId37"/>
      <p:boldItalic r:id="rId38"/>
    </p:embeddedFont>
    <p:embeddedFont>
      <p:font typeface="Montserrat" panose="020B0604020202020204" charset="0"/>
      <p:regular r:id="rId39"/>
      <p:bold r:id="rId40"/>
      <p:italic r:id="rId41"/>
      <p:boldItalic r:id="rId42"/>
    </p:embeddedFont>
    <p:embeddedFont>
      <p:font typeface="Montserrat Medium" panose="020B0604020202020204" charset="0"/>
      <p:regular r:id="rId43"/>
      <p:bold r:id="rId44"/>
      <p:italic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GrLivArea</a:t>
            </a:r>
            <a:r>
              <a:rPr lang="en-US" baseline="0" dirty="0" smtClean="0"/>
              <a:t>, </a:t>
            </a:r>
            <a:r>
              <a:rPr lang="en-US" baseline="0" dirty="0" err="1" smtClean="0"/>
              <a:t>OverallQual</a:t>
            </a:r>
            <a:r>
              <a:rPr lang="en-US" baseline="0" dirty="0" smtClean="0"/>
              <a:t>, and </a:t>
            </a:r>
            <a:r>
              <a:rPr lang="en-US" baseline="0" dirty="0" err="1" smtClean="0"/>
              <a:t>TotalBsmtSF</a:t>
            </a:r>
            <a:r>
              <a:rPr lang="en-US" baseline="0" dirty="0" smtClean="0"/>
              <a:t> all having high importance and high significance. New variables are now more important, such as </a:t>
            </a:r>
            <a:r>
              <a:rPr lang="en-US" baseline="0" dirty="0" err="1" smtClean="0"/>
              <a:t>GarageCars</a:t>
            </a:r>
            <a:r>
              <a:rPr lang="en-US" baseline="0" dirty="0" smtClean="0"/>
              <a:t> and </a:t>
            </a:r>
            <a:r>
              <a:rPr lang="en-US" baseline="0" dirty="0" err="1" smtClean="0"/>
              <a:t>ExterQual</a:t>
            </a:r>
            <a:r>
              <a:rPr lang="en-US" baseline="0" dirty="0" smtClean="0"/>
              <a:t>. Note that the MLR model considered </a:t>
            </a:r>
            <a:r>
              <a:rPr lang="en-US" baseline="0" dirty="0" err="1" smtClean="0"/>
              <a:t>GarageYrBlt</a:t>
            </a:r>
            <a:r>
              <a:rPr lang="en-US" baseline="0" dirty="0" smtClean="0"/>
              <a:t> to be statistically insignificant, yet it is in the top ten here. The decision tree is also highly </a:t>
            </a:r>
            <a:r>
              <a:rPr lang="en-US" baseline="0" dirty="0" err="1" smtClean="0"/>
              <a:t>overfitted</a:t>
            </a:r>
            <a:r>
              <a:rPr lang="en-US" baseline="0" dirty="0" smtClean="0"/>
              <a:t>, which means low predictive accuracy, and therefore the model needs to be adjusted. The score also at .85, which is lower than the MLR model.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important. We can therefore summarize several variables, such as the square footages and the baths, and use </a:t>
            </a:r>
            <a:r>
              <a:rPr lang="en-US" baseline="0" dirty="0" err="1" smtClean="0"/>
              <a:t>hyperparamter</a:t>
            </a:r>
            <a:r>
              <a:rPr lang="en-US" baseline="0" dirty="0" smtClean="0"/>
              <a:t> tuning in order to get a more refined model.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features, and fewer insignificant features. However, it should also be noted that the R-Squared actually decreased slightly, therefore decreasing its predictive reliability. Our new numeric variable, </a:t>
            </a:r>
            <a:r>
              <a:rPr lang="en-US" baseline="0" dirty="0" err="1" smtClean="0"/>
              <a:t>TotalSF</a:t>
            </a:r>
            <a:r>
              <a:rPr lang="en-US" baseline="0" dirty="0" smtClean="0"/>
              <a:t> is now the most significant numeric feature, eclipsing </a:t>
            </a:r>
            <a:r>
              <a:rPr lang="en-US" baseline="0" dirty="0" err="1" smtClean="0"/>
              <a:t>GrLivArea</a:t>
            </a:r>
            <a:r>
              <a:rPr lang="en-US" baseline="0" dirty="0" smtClean="0"/>
              <a:t>, although </a:t>
            </a:r>
            <a:r>
              <a:rPr lang="en-US" baseline="0" dirty="0" err="1" smtClean="0"/>
              <a:t>YearBuilt</a:t>
            </a:r>
            <a:r>
              <a:rPr lang="en-US" baseline="0" dirty="0" smtClean="0"/>
              <a:t> has ironically become more significant. Despite the decreased R-Squared, the F-Statistic increased by a large margin, which means a stronger correlation.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every other variable. Lot Area is the only variable that is questionable here, a variable considered significant, but not very important.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Gradient boosting uses</a:t>
            </a:r>
            <a:r>
              <a:rPr lang="en-US" baseline="0" dirty="0" smtClean="0"/>
              <a:t> a similar method to random forests, but combines weaker models in order to improve accuracy. It constructs these models sequentially, correcting itself in the process to fix errors. When used here, we can see that </a:t>
            </a:r>
            <a:r>
              <a:rPr lang="en-US" baseline="0" dirty="0" err="1" smtClean="0"/>
              <a:t>TotalSF</a:t>
            </a:r>
            <a:r>
              <a:rPr lang="en-US" baseline="0" dirty="0" smtClean="0"/>
              <a:t> is still the most important feature, but the overall importance was decreased drastically (the top five were originally around .10). Furthermore, this model’s decision tree has an </a:t>
            </a:r>
            <a:r>
              <a:rPr lang="en-US" baseline="0" dirty="0" err="1" smtClean="0"/>
              <a:t>underfitting</a:t>
            </a:r>
            <a:r>
              <a:rPr lang="en-US" baseline="0" dirty="0" smtClean="0"/>
              <a:t> issue, where the training error is now higher than the test error. This possibly means not enough data was inputted, or a data leakage issue. The positive side is that this model has the highest score of all models at .96.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footage features, and the MLR model said this was also the most significant numeric feature. When running a weighted regression model, the models still stand, with it being a very strong correlation and having a near-linear positive regression.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model and gradient boosting) and correlation strength/significance (which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rating 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some other </a:t>
            </a:r>
            <a:r>
              <a:rPr lang="en-US" baseline="0" dirty="0" smtClean="0"/>
              <a:t>highly 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inconsistencies</a:t>
            </a:r>
            <a:r>
              <a:rPr lang="en-US" baseline="0" dirty="0" smtClean="0"/>
              <a:t> when examining the weaker features. For example, Total Rooms Above Ground, the weakest feature by importance, has a higher correlation than </a:t>
            </a:r>
            <a:r>
              <a:rPr lang="en-US" baseline="0" dirty="0" err="1" smtClean="0"/>
              <a:t>LotArea</a:t>
            </a:r>
            <a:r>
              <a:rPr lang="en-US" baseline="0" dirty="0" smtClean="0"/>
              <a:t>, and was considered significant by itself. </a:t>
            </a:r>
            <a:r>
              <a:rPr lang="en-US" baseline="0" dirty="0" err="1" smtClean="0"/>
              <a:t>TotalBaths</a:t>
            </a:r>
            <a:r>
              <a:rPr lang="en-US" baseline="0" dirty="0" smtClean="0"/>
              <a:t> and </a:t>
            </a:r>
            <a:r>
              <a:rPr lang="en-US" baseline="0" dirty="0" err="1" smtClean="0"/>
              <a:t>OpenPorchSF</a:t>
            </a:r>
            <a:r>
              <a:rPr lang="en-US" baseline="0" dirty="0" smtClean="0"/>
              <a:t> were also significant by themselves, when in the MLR they were insignificant. </a:t>
            </a:r>
            <a:r>
              <a:rPr lang="en-US" baseline="0" dirty="0" err="1" smtClean="0"/>
              <a:t>TotalBath</a:t>
            </a:r>
            <a:r>
              <a:rPr lang="en-US" baseline="0" dirty="0" smtClean="0"/>
              <a:t> also has higher correlation than </a:t>
            </a:r>
            <a:r>
              <a:rPr lang="en-US" baseline="0" dirty="0" err="1" smtClean="0"/>
              <a:t>GarageArea</a:t>
            </a:r>
            <a:r>
              <a:rPr lang="en-US" baseline="0" dirty="0" smtClean="0"/>
              <a:t>, yet is considered less important.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refined models highlight the strength of the relationships, while also still somewhat mirroring the unrefined models. Notably the scores for the refined models are higher for the RF and gradient boosting, but lower for the MLR. There are also many discrepancies, such as how </a:t>
            </a:r>
            <a:r>
              <a:rPr lang="en-US" baseline="0" dirty="0" err="1" smtClean="0"/>
              <a:t>YearBuilt</a:t>
            </a:r>
            <a:r>
              <a:rPr lang="en-US" baseline="0" dirty="0" smtClean="0"/>
              <a:t> is actually more important in the refined RF model than the unrefined model, and how the AIC is lower in the unrefined model, yet has a higher BIC. This gives a mixed answer to the “better-fit” question.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 Other relationships had inconsistencies with significances and their relationship strengths when tested alone.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Additionally, the refined models could, instead, be based on the gradient boosting instead of the random forest, although the overfitting issue should still need to be solved, as with the base model.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YearBuilt</a:t>
            </a:r>
            <a:r>
              <a:rPr lang="en-US" dirty="0" smtClean="0"/>
              <a:t> was a feature that changed positions throughout in the unrefined and refined models. It was</a:t>
            </a:r>
            <a:r>
              <a:rPr lang="en-US" baseline="0" dirty="0" smtClean="0"/>
              <a:t> frequently mentioned as significant and important, with it being considered more important in the refined model than </a:t>
            </a:r>
            <a:r>
              <a:rPr lang="en-US" baseline="0" smtClean="0"/>
              <a:t>the unrefined model.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was created. Here, the model claims that the most significant variables are the overall condition and quality, total basement square footage, above ground living area, and year built. The most insignificant variables were unfinished square feet of basement, open porch square feet, and condition proximity. 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what the MLR model told us,</a:t>
            </a:r>
            <a:r>
              <a:rPr lang="en-US" baseline="0" dirty="0" smtClean="0"/>
              <a:t> focusing only on the numeric results. We can see that just because something is highly correlated, doesn’t mean that it is statistically significant. For example, the model told us that </a:t>
            </a:r>
            <a:r>
              <a:rPr lang="en-US" baseline="0" dirty="0" err="1" smtClean="0"/>
              <a:t>TotalBsmtSF</a:t>
            </a:r>
            <a:r>
              <a:rPr lang="en-US" baseline="0" dirty="0" smtClean="0"/>
              <a:t> was the most significant numeric value, yet </a:t>
            </a:r>
            <a:r>
              <a:rPr lang="en-US" baseline="0" dirty="0" err="1" smtClean="0"/>
              <a:t>GrLivArea</a:t>
            </a:r>
            <a:r>
              <a:rPr lang="en-US" baseline="0" dirty="0" smtClean="0"/>
              <a:t> is the most highly correlated variable with our target. Another note is the feature </a:t>
            </a:r>
            <a:r>
              <a:rPr lang="en-US" baseline="0" dirty="0" err="1" smtClean="0"/>
              <a:t>EnclosedPorch</a:t>
            </a:r>
            <a:r>
              <a:rPr lang="en-US" baseline="0" dirty="0" smtClean="0"/>
              <a:t>, which the model told us was significant, yet it actually is not very correlated with anything. This is in comparison to </a:t>
            </a:r>
            <a:r>
              <a:rPr lang="en-US" baseline="0" dirty="0" err="1" smtClean="0"/>
              <a:t>OpenPorchSF</a:t>
            </a:r>
            <a:r>
              <a:rPr lang="en-US" baseline="0" dirty="0" smtClean="0"/>
              <a:t>, which was one of the most insignificant values, yet has a notable correlation with multiple values, including the target.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a:t>
            </a:r>
            <a:r>
              <a:rPr lang="en" dirty="0" smtClean="0"/>
              <a:t>Default</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14825"/>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more represents the correlated heat map, while only vaguely representing the MLR model. For example, OverallCond, the most significant, isn’t even in the Top 25 as a feature.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 name="TextBox 9"/>
          <p:cNvSpPr txBox="1"/>
          <p:nvPr/>
        </p:nvSpPr>
        <p:spPr>
          <a:xfrm>
            <a:off x="5054940" y="894646"/>
            <a:ext cx="3367669" cy="1169551"/>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at the depth of five. It’s score is also under .90, at .85, which means the model is potentially unreliable.</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8"/>
            <a:ext cx="5077345" cy="41679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940" y="2528147"/>
            <a:ext cx="3725760" cy="2615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a:t>
            </a:r>
            <a:r>
              <a:rPr lang="en" dirty="0" smtClean="0"/>
              <a:t>Tuned </a:t>
            </a:r>
            <a:r>
              <a:rPr lang="en" dirty="0" smtClean="0"/>
              <a:t>Model</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469359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a:solidFill>
                  <a:schemeClr val="accent3"/>
                </a:solidFill>
              </a:rPr>
              <a:t>GrLivArea</a:t>
            </a:r>
            <a:r>
              <a:rPr lang="en-US" sz="1300" dirty="0">
                <a:solidFill>
                  <a:schemeClr val="accent3"/>
                </a:solidFill>
              </a:rPr>
              <a:t> </a:t>
            </a:r>
            <a:r>
              <a:rPr lang="en-US" sz="1300" dirty="0" smtClean="0">
                <a:solidFill>
                  <a:schemeClr val="accent3"/>
                </a:solidFill>
              </a:rPr>
              <a:t>is probably important, as are variables like </a:t>
            </a:r>
            <a:r>
              <a:rPr lang="en-US" sz="1300" dirty="0" err="1" smtClean="0">
                <a:solidFill>
                  <a:schemeClr val="accent3"/>
                </a:solidFill>
              </a:rPr>
              <a:t>OverallQual</a:t>
            </a:r>
            <a:r>
              <a:rPr lang="en-US" sz="1300" dirty="0" smtClean="0">
                <a:solidFill>
                  <a:schemeClr val="accent3"/>
                </a:solidFill>
              </a:rPr>
              <a:t>,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BsmtFinSF1,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Some important variables, like 1stFlrSF can also be combined. We can therefore create Total Square </a:t>
            </a:r>
            <a:r>
              <a:rPr lang="en-US" sz="1300" dirty="0">
                <a:solidFill>
                  <a:schemeClr val="accent3"/>
                </a:solidFill>
              </a:rPr>
              <a:t>Footage (</a:t>
            </a:r>
            <a:r>
              <a:rPr lang="en-US" sz="1300" dirty="0" err="1">
                <a:solidFill>
                  <a:schemeClr val="accent3"/>
                </a:solidFill>
              </a:rPr>
              <a:t>TotalBsmtSF</a:t>
            </a:r>
            <a:r>
              <a:rPr lang="en-US" sz="1300" dirty="0">
                <a:solidFill>
                  <a:schemeClr val="accent3"/>
                </a:solidFill>
              </a:rPr>
              <a:t>, 1stFlrSF, </a:t>
            </a:r>
            <a:r>
              <a:rPr lang="en-US" sz="1300" dirty="0" smtClean="0">
                <a:solidFill>
                  <a:schemeClr val="accent3"/>
                </a:solidFill>
              </a:rPr>
              <a:t>and 2ndFlrSF</a:t>
            </a:r>
            <a:r>
              <a:rPr lang="en-US" sz="1300" dirty="0">
                <a:solidFill>
                  <a:schemeClr val="accent3"/>
                </a:solidFill>
              </a:rPr>
              <a:t>), </a:t>
            </a:r>
            <a:r>
              <a:rPr lang="en-US" sz="1300" dirty="0" smtClean="0">
                <a:solidFill>
                  <a:schemeClr val="accent3"/>
                </a:solidFill>
              </a:rPr>
              <a:t>Total </a:t>
            </a:r>
            <a:r>
              <a:rPr lang="en-US" sz="1300" dirty="0">
                <a:solidFill>
                  <a:schemeClr val="accent3"/>
                </a:solidFill>
              </a:rPr>
              <a:t>Bath (</a:t>
            </a:r>
            <a:r>
              <a:rPr lang="en-US" sz="1300" dirty="0" err="1">
                <a:solidFill>
                  <a:schemeClr val="accent3"/>
                </a:solidFill>
              </a:rPr>
              <a:t>BsmtFullBath</a:t>
            </a:r>
            <a:r>
              <a:rPr lang="en-US" sz="1300" dirty="0">
                <a:solidFill>
                  <a:schemeClr val="accent3"/>
                </a:solidFill>
              </a:rPr>
              <a:t>, </a:t>
            </a:r>
            <a:r>
              <a:rPr lang="en-US" sz="1300" dirty="0" err="1">
                <a:solidFill>
                  <a:schemeClr val="accent3"/>
                </a:solidFill>
              </a:rPr>
              <a:t>BsmtHalfBath</a:t>
            </a:r>
            <a:r>
              <a:rPr lang="en-US" sz="1300" dirty="0">
                <a:solidFill>
                  <a:schemeClr val="accent3"/>
                </a:solidFill>
              </a:rPr>
              <a:t>, </a:t>
            </a:r>
            <a:r>
              <a:rPr lang="en-US" sz="1300" dirty="0" err="1">
                <a:solidFill>
                  <a:schemeClr val="accent3"/>
                </a:solidFill>
              </a:rPr>
              <a:t>FullBath</a:t>
            </a:r>
            <a:r>
              <a:rPr lang="en-US" sz="1300" dirty="0">
                <a:solidFill>
                  <a:schemeClr val="accent3"/>
                </a:solidFill>
              </a:rPr>
              <a:t>, and </a:t>
            </a:r>
            <a:r>
              <a:rPr lang="en-US" sz="1300" dirty="0" err="1">
                <a:solidFill>
                  <a:schemeClr val="accent3"/>
                </a:solidFill>
              </a:rPr>
              <a:t>HalfBath</a:t>
            </a:r>
            <a:r>
              <a:rPr lang="en-US" sz="1300" dirty="0">
                <a:solidFill>
                  <a:schemeClr val="accent3"/>
                </a:solidFill>
              </a:rPr>
              <a:t>), </a:t>
            </a:r>
            <a:r>
              <a:rPr lang="en-US" sz="1300" dirty="0" smtClean="0">
                <a:solidFill>
                  <a:schemeClr val="accent3"/>
                </a:solidFill>
              </a:rPr>
              <a:t>and Mixed Exterior (</a:t>
            </a:r>
            <a:r>
              <a:rPr lang="en-US" sz="1300" dirty="0">
                <a:solidFill>
                  <a:schemeClr val="accent3"/>
                </a:solidFill>
              </a:rPr>
              <a:t>Exterior1st, Exterior2nd</a:t>
            </a:r>
            <a:r>
              <a:rPr lang="en-US" sz="1300" dirty="0" smtClean="0">
                <a:solidFill>
                  <a:schemeClr val="accent3"/>
                </a:solidFill>
              </a:rPr>
              <a:t>).  This gets rid of issues where the “parts” may not be considered insignificant, but the whole could be.</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Finally, we need to adjust the parameters of our model to be </a:t>
            </a:r>
            <a:r>
              <a:rPr lang="en-US" sz="1300" dirty="0">
                <a:solidFill>
                  <a:schemeClr val="accent3"/>
                </a:solidFill>
              </a:rPr>
              <a:t>more ideal </a:t>
            </a:r>
            <a:r>
              <a:rPr lang="en-US" sz="1300" dirty="0" smtClean="0">
                <a:solidFill>
                  <a:schemeClr val="accent3"/>
                </a:solidFill>
              </a:rPr>
              <a:t>in a form of </a:t>
            </a:r>
            <a:r>
              <a:rPr lang="en-US" sz="1300" dirty="0" err="1" smtClean="0">
                <a:solidFill>
                  <a:schemeClr val="accent3"/>
                </a:solidFill>
              </a:rPr>
              <a:t>hyperparameter</a:t>
            </a:r>
            <a:r>
              <a:rPr lang="en-US" sz="1300" dirty="0" smtClean="0">
                <a:solidFill>
                  <a:schemeClr val="accent3"/>
                </a:solidFill>
              </a:rPr>
              <a:t> tuning.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3428761"/>
            <a:ext cx="2057687" cy="17147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 y="1228431"/>
            <a:ext cx="2304585" cy="39150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674887"/>
            <a:ext cx="4182059" cy="3468613"/>
          </a:xfrm>
          <a:prstGeom prst="rect">
            <a:avLst/>
          </a:prstGeom>
        </p:spPr>
      </p:pic>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a:t>
            </a:r>
            <a:r>
              <a:rPr lang="en" dirty="0" smtClean="0"/>
              <a:t>Tuned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sp>
        <p:nvSpPr>
          <p:cNvPr id="32" name="Rectangle 31"/>
          <p:cNvSpPr/>
          <p:nvPr/>
        </p:nvSpPr>
        <p:spPr>
          <a:xfrm>
            <a:off x="5166732" y="2002179"/>
            <a:ext cx="1312196" cy="1906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7" y="1531435"/>
            <a:ext cx="2304585" cy="912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3663653"/>
            <a:ext cx="1739591" cy="781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slightly lower score, but a much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397958"/>
            <a:ext cx="2665073"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while our new variable, </a:t>
            </a:r>
            <a:r>
              <a:rPr lang="en-US" dirty="0" err="1" smtClean="0">
                <a:solidFill>
                  <a:schemeClr val="accent3"/>
                </a:solidFill>
              </a:rPr>
              <a:t>TotalSF</a:t>
            </a:r>
            <a:r>
              <a:rPr lang="en-US" dirty="0" smtClean="0">
                <a:solidFill>
                  <a:schemeClr val="accent3"/>
                </a:solidFill>
              </a:rPr>
              <a:t>, has now become the most significant numeric variable.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a:t>
            </a:r>
            <a:r>
              <a:rPr lang="en" dirty="0" smtClean="0"/>
              <a:t>Tuned </a:t>
            </a:r>
            <a:r>
              <a:rPr lang="en" dirty="0" smtClean="0"/>
              <a:t>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3940099"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Total SF seems to not only have the highest significance, but also the highest inter-correlation across the board, followed by </a:t>
            </a:r>
            <a:r>
              <a:rPr lang="en-US" dirty="0" err="1" smtClean="0">
                <a:solidFill>
                  <a:schemeClr val="accent3"/>
                </a:solidFill>
              </a:rPr>
              <a:t>GrLivArea</a:t>
            </a:r>
            <a:r>
              <a:rPr lang="en-US" dirty="0" smtClean="0">
                <a:solidFill>
                  <a:schemeClr val="accent3"/>
                </a:solidFill>
              </a:rPr>
              <a:t>.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Our weakest correlation seems to be </a:t>
            </a:r>
            <a:r>
              <a:rPr lang="en-US" dirty="0" err="1" smtClean="0">
                <a:solidFill>
                  <a:schemeClr val="accent3"/>
                </a:solidFill>
              </a:rPr>
              <a:t>LotArea</a:t>
            </a:r>
            <a:r>
              <a:rPr lang="en-US" dirty="0" smtClean="0">
                <a:solidFill>
                  <a:schemeClr val="accent3"/>
                </a:solidFill>
              </a:rPr>
              <a:t>, which was considered statistically significant. This is of note because, </a:t>
            </a:r>
            <a:r>
              <a:rPr lang="en-US" dirty="0" err="1" smtClean="0">
                <a:solidFill>
                  <a:schemeClr val="accent3"/>
                </a:solidFill>
              </a:rPr>
              <a:t>GarageYrBlt</a:t>
            </a:r>
            <a:r>
              <a:rPr lang="en-US" dirty="0" smtClean="0">
                <a:solidFill>
                  <a:schemeClr val="accent3"/>
                </a:solidFill>
              </a:rPr>
              <a:t> has an, overall, higher correlation yet was insignificant.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6"/>
            <a:ext cx="5203901" cy="4202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a:t>
            </a:r>
            <a:r>
              <a:rPr lang="en" dirty="0" smtClean="0"/>
              <a:t>Tuned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5605345" y="557561"/>
            <a:ext cx="3538655"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are more in-line with the correlations, with </a:t>
            </a:r>
            <a:r>
              <a:rPr lang="en-US" dirty="0" err="1" smtClean="0">
                <a:solidFill>
                  <a:schemeClr val="accent3"/>
                </a:solidFill>
              </a:rPr>
              <a:t>TotalSF</a:t>
            </a:r>
            <a:r>
              <a:rPr lang="en-US" dirty="0" smtClean="0">
                <a:solidFill>
                  <a:schemeClr val="accent3"/>
                </a:solidFill>
              </a:rPr>
              <a:t> still being the most important variable. One of the new variables, </a:t>
            </a:r>
            <a:r>
              <a:rPr lang="en-US" dirty="0" err="1" smtClean="0">
                <a:solidFill>
                  <a:schemeClr val="accent3"/>
                </a:solidFill>
              </a:rPr>
              <a:t>MixedExterior</a:t>
            </a:r>
            <a:r>
              <a:rPr lang="en-US" dirty="0" smtClean="0">
                <a:solidFill>
                  <a:schemeClr val="accent3"/>
                </a:solidFill>
              </a:rPr>
              <a:t>, is also now the least important variable, yet it was considered more significant than </a:t>
            </a:r>
            <a:r>
              <a:rPr lang="en-US" dirty="0" err="1" smtClean="0">
                <a:solidFill>
                  <a:schemeClr val="accent3"/>
                </a:solidFill>
              </a:rPr>
              <a:t>BsmtQual</a:t>
            </a:r>
            <a:r>
              <a:rPr lang="en-US" dirty="0" smtClean="0">
                <a:solidFill>
                  <a:schemeClr val="accent3"/>
                </a:solidFill>
              </a:rPr>
              <a:t>, which is in the top five.</a:t>
            </a:r>
            <a:endParaRPr lang="en-US" dirty="0">
              <a:solidFill>
                <a:schemeClr val="accent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561"/>
            <a:ext cx="5605345" cy="4585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45" y="2373442"/>
            <a:ext cx="3538655" cy="277005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Gradient Boosting: Improving Accuracy</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a:latin typeface="+mn-lt"/>
              </a:rPr>
              <a:t>Gradient boosting, like random forests, combines multiple decision trees to create a model. However, the main difference is that, while random forests are constructed independently, gradient boosting is linear and constructed sequentially, so that it corrects itself. </a:t>
            </a:r>
            <a:endParaRPr lang="en-US" sz="1300" dirty="0" smtClean="0">
              <a:latin typeface="+mn-lt"/>
            </a:endParaRPr>
          </a:p>
          <a:p>
            <a:endParaRPr lang="en-US" sz="1300" dirty="0">
              <a:latin typeface="+mn-lt"/>
            </a:endParaRPr>
          </a:p>
          <a:p>
            <a:r>
              <a:rPr lang="en-US" sz="1300" dirty="0">
                <a:latin typeface="+mn-lt"/>
              </a:rPr>
              <a:t>Because of this self-correction, the expectation, at least, is a collective increase in the score at the risk of increased overfitting</a:t>
            </a:r>
            <a:r>
              <a:rPr lang="en-US" sz="1300" dirty="0" smtClean="0">
                <a:latin typeface="+mn-lt"/>
              </a:rPr>
              <a:t>.</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00" y="1880839"/>
            <a:ext cx="5392800" cy="32626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1586"/>
            <a:ext cx="3751200" cy="2111914"/>
          </a:xfrm>
          <a:prstGeom prst="rect">
            <a:avLst/>
          </a:prstGeom>
        </p:spPr>
      </p:pic>
      <p:sp>
        <p:nvSpPr>
          <p:cNvPr id="10" name="TextBox 9"/>
          <p:cNvSpPr txBox="1"/>
          <p:nvPr/>
        </p:nvSpPr>
        <p:spPr>
          <a:xfrm>
            <a:off x="3981658" y="364273"/>
            <a:ext cx="4366888" cy="169277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a:solidFill>
                  <a:schemeClr val="bg2"/>
                </a:solidFill>
              </a:rPr>
              <a:t>This time overall importance was reduced significantly, although </a:t>
            </a:r>
            <a:r>
              <a:rPr lang="en-US" sz="1300" dirty="0" err="1">
                <a:solidFill>
                  <a:schemeClr val="bg2"/>
                </a:solidFill>
              </a:rPr>
              <a:t>TotalSF</a:t>
            </a:r>
            <a:r>
              <a:rPr lang="en-US" sz="1300" dirty="0">
                <a:solidFill>
                  <a:schemeClr val="bg2"/>
                </a:solidFill>
              </a:rPr>
              <a:t> is still considered to be the most important factor. Most of the other factors are off by one or two places compared to the RF. This could be explained by the different decision tree, which is now </a:t>
            </a:r>
            <a:r>
              <a:rPr lang="en-US" sz="1300" dirty="0" err="1">
                <a:solidFill>
                  <a:schemeClr val="bg2"/>
                </a:solidFill>
              </a:rPr>
              <a:t>underfitting</a:t>
            </a:r>
            <a:r>
              <a:rPr lang="en-US" sz="1300" dirty="0">
                <a:solidFill>
                  <a:schemeClr val="bg2"/>
                </a:solidFill>
              </a:rPr>
              <a:t> instead of overfitting. </a:t>
            </a:r>
          </a:p>
          <a:p>
            <a:pPr marL="285750" indent="-285750">
              <a:buClr>
                <a:schemeClr val="accent1"/>
              </a:buClr>
              <a:buFont typeface="Arial" panose="020B0604020202020204" pitchFamily="34" charset="0"/>
              <a:buChar char="●"/>
            </a:pPr>
            <a:endParaRPr lang="en-US" sz="1300" dirty="0">
              <a:solidFill>
                <a:schemeClr val="bg2"/>
              </a:solidFill>
            </a:endParaRP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variables.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the highest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gradient boosting.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2" y="-23964"/>
            <a:ext cx="4988313" cy="229293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endParaRPr lang="en-US" sz="1300" dirty="0" smtClean="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 The RF said that </a:t>
            </a:r>
            <a:r>
              <a:rPr lang="en-US" sz="1300" dirty="0" err="1" smtClean="0">
                <a:solidFill>
                  <a:schemeClr val="bg2"/>
                </a:solidFill>
              </a:rPr>
              <a:t>TotRmsAbvGrd</a:t>
            </a:r>
            <a:r>
              <a:rPr lang="en-US" sz="1300" dirty="0">
                <a:solidFill>
                  <a:schemeClr val="bg2"/>
                </a:solidFill>
              </a:rPr>
              <a:t> </a:t>
            </a:r>
            <a:r>
              <a:rPr lang="en-US" sz="1300" dirty="0" smtClean="0">
                <a:solidFill>
                  <a:schemeClr val="bg2"/>
                </a:solidFill>
              </a:rPr>
              <a:t>was the lowest numerical factor by importance. </a:t>
            </a:r>
            <a:r>
              <a:rPr lang="en-US" sz="1300" dirty="0" err="1" smtClean="0">
                <a:solidFill>
                  <a:schemeClr val="bg2"/>
                </a:solidFill>
              </a:rPr>
              <a:t>OpenPorchSF</a:t>
            </a:r>
            <a:r>
              <a:rPr lang="en-US" sz="1300" dirty="0" smtClean="0">
                <a:solidFill>
                  <a:schemeClr val="bg2"/>
                </a:solidFill>
              </a:rPr>
              <a:t> not only had low importance, but it was the numerically most insignificant factor. </a:t>
            </a:r>
            <a:r>
              <a:rPr lang="en-US" sz="1300" dirty="0" err="1" smtClean="0">
                <a:solidFill>
                  <a:schemeClr val="bg2"/>
                </a:solidFill>
              </a:rPr>
              <a:t>TotalBath</a:t>
            </a:r>
            <a:r>
              <a:rPr lang="en-US" sz="1300" dirty="0" smtClean="0">
                <a:solidFill>
                  <a:schemeClr val="bg2"/>
                </a:solidFill>
              </a:rPr>
              <a:t>, one of the new variables, was considered important, but insignificant. There are inconsistencies here, such as how </a:t>
            </a:r>
            <a:r>
              <a:rPr lang="en-US" sz="1300" dirty="0" err="1" smtClean="0">
                <a:solidFill>
                  <a:schemeClr val="bg2"/>
                </a:solidFill>
              </a:rPr>
              <a:t>TotRmsAbvGrd</a:t>
            </a:r>
            <a:r>
              <a:rPr lang="en-US" sz="1300" dirty="0" smtClean="0">
                <a:solidFill>
                  <a:schemeClr val="bg2"/>
                </a:solidFill>
              </a:rPr>
              <a:t> has a higher correlation than </a:t>
            </a:r>
            <a:r>
              <a:rPr lang="en-US" sz="1300" dirty="0" err="1" smtClean="0">
                <a:solidFill>
                  <a:schemeClr val="bg2"/>
                </a:solidFill>
              </a:rPr>
              <a:t>LotArea</a:t>
            </a:r>
            <a:r>
              <a:rPr lang="en-US" sz="1300" dirty="0" smtClean="0">
                <a:solidFill>
                  <a:schemeClr val="bg2"/>
                </a:solidFill>
              </a:rPr>
              <a:t> (0.27), yet is less important. In the MLR </a:t>
            </a:r>
            <a:r>
              <a:rPr lang="en-US" sz="1300" dirty="0" err="1" smtClean="0">
                <a:solidFill>
                  <a:schemeClr val="bg2"/>
                </a:solidFill>
              </a:rPr>
              <a:t>OpenPorchSF</a:t>
            </a:r>
            <a:r>
              <a:rPr lang="en-US" sz="1300" dirty="0" smtClean="0">
                <a:solidFill>
                  <a:schemeClr val="bg2"/>
                </a:solidFill>
              </a:rPr>
              <a:t> and </a:t>
            </a:r>
            <a:r>
              <a:rPr lang="en-US" sz="1300" dirty="0" err="1" smtClean="0">
                <a:solidFill>
                  <a:schemeClr val="bg2"/>
                </a:solidFill>
              </a:rPr>
              <a:t>TotalBath</a:t>
            </a:r>
            <a:r>
              <a:rPr lang="en-US" sz="1300" dirty="0" smtClean="0">
                <a:solidFill>
                  <a:schemeClr val="bg2"/>
                </a:solidFill>
              </a:rPr>
              <a:t> were insignificant, but when analyzed by themselves, they’re significant. </a:t>
            </a:r>
            <a:endParaRPr lang="en-US" sz="13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312" y="0"/>
            <a:ext cx="4155687" cy="22403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40385"/>
            <a:ext cx="4314786" cy="290311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86" y="2240386"/>
            <a:ext cx="4829213" cy="290311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While immediate overfitting is apparent for both the unrefined and refined RF models, it should also be noted that the unrefined BIC is higher than the refined model, while having a lower AIC. This gives two different answers to the question of “is it a better-fit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refined models increased the score with the exception of the MLR model, although the unrefined MLR model has the unique problem of multi-collinearity.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a:t>
            </a:r>
            <a:r>
              <a:rPr lang="en-US" sz="1200" dirty="0" err="1" smtClean="0">
                <a:solidFill>
                  <a:schemeClr val="accent3"/>
                </a:solidFill>
              </a:rPr>
              <a:t>TotalBath</a:t>
            </a:r>
            <a:r>
              <a:rPr lang="en-US" sz="1200" dirty="0" smtClean="0">
                <a:solidFill>
                  <a:schemeClr val="accent3"/>
                </a:solidFill>
              </a:rPr>
              <a:t> is one of the more important factors, yet the MLR model considered it insignificant. The GB model also, despite having the highest score, had a severe </a:t>
            </a:r>
            <a:r>
              <a:rPr lang="en-US" sz="1200" dirty="0" err="1" smtClean="0">
                <a:solidFill>
                  <a:schemeClr val="accent3"/>
                </a:solidFill>
              </a:rPr>
              <a:t>underfitting</a:t>
            </a:r>
            <a:r>
              <a:rPr lang="en-US" sz="1200" dirty="0" smtClean="0">
                <a:solidFill>
                  <a:schemeClr val="accent3"/>
                </a:solidFill>
              </a:rPr>
              <a:t> issue instead of overfitting. Its features were also mixed compared to the refined RF, having a lowered importance overall.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422662914"/>
              </p:ext>
            </p:extLst>
          </p:nvPr>
        </p:nvGraphicFramePr>
        <p:xfrm>
          <a:off x="4185422" y="2453268"/>
          <a:ext cx="4876805" cy="1036320"/>
        </p:xfrm>
        <a:graphic>
          <a:graphicData uri="http://schemas.openxmlformats.org/drawingml/2006/table">
            <a:tbl>
              <a:tblPr firstRow="1" bandRow="1">
                <a:tableStyleId>{BC89EF96-8CEA-46FF-86C4-4CE0E7609802}</a:tableStyleId>
              </a:tblPr>
              <a:tblGrid>
                <a:gridCol w="975361">
                  <a:extLst>
                    <a:ext uri="{9D8B030D-6E8A-4147-A177-3AD203B41FA5}">
                      <a16:colId xmlns:a16="http://schemas.microsoft.com/office/drawing/2014/main" val="1443463280"/>
                    </a:ext>
                  </a:extLst>
                </a:gridCol>
                <a:gridCol w="975361">
                  <a:extLst>
                    <a:ext uri="{9D8B030D-6E8A-4147-A177-3AD203B41FA5}">
                      <a16:colId xmlns:a16="http://schemas.microsoft.com/office/drawing/2014/main" val="1415959944"/>
                    </a:ext>
                  </a:extLst>
                </a:gridCol>
                <a:gridCol w="975361">
                  <a:extLst>
                    <a:ext uri="{9D8B030D-6E8A-4147-A177-3AD203B41FA5}">
                      <a16:colId xmlns:a16="http://schemas.microsoft.com/office/drawing/2014/main" val="3246163911"/>
                    </a:ext>
                  </a:extLst>
                </a:gridCol>
                <a:gridCol w="975361">
                  <a:extLst>
                    <a:ext uri="{9D8B030D-6E8A-4147-A177-3AD203B41FA5}">
                      <a16:colId xmlns:a16="http://schemas.microsoft.com/office/drawing/2014/main" val="1810999121"/>
                    </a:ext>
                  </a:extLst>
                </a:gridCol>
                <a:gridCol w="975361">
                  <a:extLst>
                    <a:ext uri="{9D8B030D-6E8A-4147-A177-3AD203B41FA5}">
                      <a16:colId xmlns:a16="http://schemas.microsoft.com/office/drawing/2014/main" val="3069483293"/>
                    </a:ext>
                  </a:extLst>
                </a:gridCol>
              </a:tblGrid>
              <a:tr h="592983">
                <a:tc>
                  <a:txBody>
                    <a:bodyPr/>
                    <a:lstStyle/>
                    <a:p>
                      <a:r>
                        <a:rPr lang="en-US" sz="1300" dirty="0" smtClean="0"/>
                        <a:t>MLR </a:t>
                      </a:r>
                      <a:r>
                        <a:rPr lang="en-US" sz="1300" dirty="0" smtClean="0"/>
                        <a:t>Default </a:t>
                      </a:r>
                      <a:r>
                        <a:rPr lang="en-US" sz="1300" dirty="0" smtClean="0"/>
                        <a:t>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a:t>
                      </a:r>
                      <a:r>
                        <a:rPr lang="en-US" dirty="0" smtClean="0"/>
                        <a:t>Default </a:t>
                      </a:r>
                      <a:r>
                        <a:rPr lang="en-US" dirty="0" smtClean="0"/>
                        <a:t>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RF </a:t>
                      </a:r>
                      <a:r>
                        <a:rPr lang="en-US" sz="1300" dirty="0" smtClean="0"/>
                        <a:t>Default </a:t>
                      </a:r>
                      <a:r>
                        <a:rPr lang="en-US" sz="1300" dirty="0" smtClean="0"/>
                        <a:t>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a:t>
                      </a:r>
                      <a:r>
                        <a:rPr lang="en-US" baseline="0" dirty="0" smtClean="0"/>
                        <a:t> Refined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0.909</a:t>
                      </a:r>
                      <a:endParaRPr lang="en-US" dirty="0"/>
                    </a:p>
                  </a:txBody>
                  <a:tcPr/>
                </a:tc>
                <a:tc>
                  <a:txBody>
                    <a:bodyPr/>
                    <a:lstStyle/>
                    <a:p>
                      <a:r>
                        <a:rPr lang="en-US" dirty="0" smtClean="0"/>
                        <a:t>0.886</a:t>
                      </a:r>
                      <a:endParaRPr lang="en-US" dirty="0"/>
                    </a:p>
                  </a:txBody>
                  <a:tcPr/>
                </a:tc>
                <a:tc>
                  <a:txBody>
                    <a:bodyPr/>
                    <a:lstStyle/>
                    <a:p>
                      <a:r>
                        <a:rPr lang="en-US" dirty="0" smtClean="0"/>
                        <a:t>0.850</a:t>
                      </a:r>
                      <a:endParaRPr lang="en-US" dirty="0"/>
                    </a:p>
                  </a:txBody>
                  <a:tcPr/>
                </a:tc>
                <a:tc>
                  <a:txBody>
                    <a:bodyPr/>
                    <a:lstStyle/>
                    <a:p>
                      <a:r>
                        <a:rPr lang="en-US" dirty="0" smtClean="0"/>
                        <a:t>0.903</a:t>
                      </a:r>
                      <a:endParaRPr lang="en-US" dirty="0"/>
                    </a:p>
                  </a:txBody>
                  <a:tcPr/>
                </a:tc>
                <a:tc>
                  <a:txBody>
                    <a:bodyPr/>
                    <a:lstStyle/>
                    <a:p>
                      <a:r>
                        <a:rPr lang="en-US" dirty="0" smtClean="0"/>
                        <a:t>0.960</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p:txBody>
      </p:sp>
      <p:sp>
        <p:nvSpPr>
          <p:cNvPr id="27" name="TextBox 26"/>
          <p:cNvSpPr txBox="1"/>
          <p:nvPr/>
        </p:nvSpPr>
        <p:spPr>
          <a:xfrm>
            <a:off x="4266300" y="481112"/>
            <a:ext cx="3432284"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had inconsistent results with the models, such as how certain ones were significant in one area or more/less important.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a:solidFill>
                  <a:schemeClr val="accent3"/>
                </a:solidFill>
              </a:rPr>
              <a:t>OverallCond</a:t>
            </a:r>
            <a:r>
              <a:rPr lang="en-US" dirty="0">
                <a:solidFill>
                  <a:schemeClr val="accent3"/>
                </a:solidFill>
              </a:rPr>
              <a:t> notably had a very low correlation, even though it was one of the most statistically significant relationships according to the models. However, when tested alone in Pearson’s r (note the MLR were Ordinary Least Squares models) </a:t>
            </a:r>
            <a:r>
              <a:rPr lang="en-US" dirty="0" smtClean="0">
                <a:solidFill>
                  <a:schemeClr val="accent3"/>
                </a:solidFill>
              </a:rPr>
              <a:t>it actually </a:t>
            </a:r>
            <a:r>
              <a:rPr lang="en-US" dirty="0">
                <a:solidFill>
                  <a:schemeClr val="accent3"/>
                </a:solidFill>
              </a:rPr>
              <a:t>had a lower significance than the other relationships.</a:t>
            </a:r>
          </a:p>
          <a:p>
            <a:pPr marL="285750" indent="-285750">
              <a:buClr>
                <a:schemeClr val="accent1"/>
              </a:buClr>
              <a:buFont typeface="Arial" panose="020B0604020202020204" pitchFamily="34" charset="0"/>
              <a:buChar char="●"/>
            </a:pP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lasso regression, gridsearch, and feature engineering.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3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5839889" y="728176"/>
            <a:ext cx="309260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err="1" smtClean="0">
                <a:solidFill>
                  <a:schemeClr val="accent3"/>
                </a:solidFill>
              </a:rPr>
              <a:t>YearBuilt</a:t>
            </a:r>
            <a:r>
              <a:rPr lang="en-US" dirty="0" smtClean="0">
                <a:solidFill>
                  <a:schemeClr val="accent3"/>
                </a:solidFill>
              </a:rPr>
              <a:t> was in the top five for the most important factors, and was notably also statistically significant according to the MLR model.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176"/>
            <a:ext cx="5839889" cy="402874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2" y="715896"/>
            <a:ext cx="1980630" cy="4427604"/>
          </a:xfrm>
          <a:prstGeom prst="rect">
            <a:avLst/>
          </a:prstGeom>
        </p:spPr>
      </p:pic>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a:t>
            </a:r>
            <a:r>
              <a:rPr lang="en" sz="2150" dirty="0" smtClean="0">
                <a:latin typeface="Montserrat Black" panose="020B0604020202020204" charset="0"/>
              </a:rPr>
              <a:t>Default</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sp>
        <p:nvSpPr>
          <p:cNvPr id="17" name="Rectangle 16"/>
          <p:cNvSpPr/>
          <p:nvPr/>
        </p:nvSpPr>
        <p:spPr>
          <a:xfrm>
            <a:off x="108359" y="892096"/>
            <a:ext cx="1660963" cy="5872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93" y="2390391"/>
            <a:ext cx="4802458" cy="27531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1449" y="715896"/>
            <a:ext cx="2007224" cy="4427604"/>
          </a:xfrm>
          <a:prstGeom prst="rect">
            <a:avLst/>
          </a:prstGeom>
        </p:spPr>
      </p:pic>
      <p:sp>
        <p:nvSpPr>
          <p:cNvPr id="10" name="Rectangle 9"/>
          <p:cNvSpPr/>
          <p:nvPr/>
        </p:nvSpPr>
        <p:spPr>
          <a:xfrm>
            <a:off x="5346350" y="2578921"/>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91452" y="860658"/>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Condition,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For example, from </a:t>
            </a:r>
            <a:r>
              <a:rPr lang="en-US" dirty="0">
                <a:solidFill>
                  <a:schemeClr val="accent3"/>
                </a:solidFill>
                <a:latin typeface="Source Sans Pro"/>
              </a:rPr>
              <a:t>the heat map, we can see that </a:t>
            </a:r>
            <a:r>
              <a:rPr lang="en-US" dirty="0" smtClean="0">
                <a:solidFill>
                  <a:schemeClr val="accent3"/>
                </a:solidFill>
                <a:latin typeface="Source Sans Pro"/>
              </a:rPr>
              <a:t>Ground Living Area </a:t>
            </a:r>
            <a:r>
              <a:rPr lang="en-US" dirty="0">
                <a:solidFill>
                  <a:schemeClr val="accent3"/>
                </a:solidFill>
                <a:latin typeface="Source Sans Pro"/>
              </a:rPr>
              <a:t>is not only very statistically </a:t>
            </a:r>
            <a:r>
              <a:rPr lang="en-US" dirty="0" smtClean="0">
                <a:solidFill>
                  <a:schemeClr val="accent3"/>
                </a:solidFill>
                <a:latin typeface="Source Sans Pro"/>
              </a:rPr>
              <a:t>significant (MLR model said 5.64x10^-26), </a:t>
            </a:r>
            <a:r>
              <a:rPr lang="en-US" dirty="0">
                <a:solidFill>
                  <a:schemeClr val="accent3"/>
                </a:solidFill>
                <a:latin typeface="Source Sans Pro"/>
              </a:rPr>
              <a:t>it also is strongly </a:t>
            </a:r>
            <a:r>
              <a:rPr lang="en-US" dirty="0" smtClean="0">
                <a:solidFill>
                  <a:schemeClr val="accent3"/>
                </a:solidFill>
                <a:latin typeface="Source Sans Pro"/>
              </a:rPr>
              <a:t>correlated </a:t>
            </a:r>
            <a:r>
              <a:rPr lang="en-US" dirty="0">
                <a:solidFill>
                  <a:schemeClr val="accent3"/>
                </a:solidFill>
                <a:latin typeface="Source Sans Pro"/>
              </a:rPr>
              <a:t>with </a:t>
            </a:r>
            <a:r>
              <a:rPr lang="en-US" dirty="0" smtClean="0">
                <a:solidFill>
                  <a:schemeClr val="accent3"/>
                </a:solidFill>
                <a:latin typeface="Source Sans Pro"/>
              </a:rPr>
              <a:t>many other variables, including </a:t>
            </a:r>
            <a:r>
              <a:rPr lang="en-US" dirty="0" err="1" smtClean="0">
                <a:solidFill>
                  <a:schemeClr val="accent3"/>
                </a:solidFill>
                <a:latin typeface="Source Sans Pro"/>
              </a:rPr>
              <a:t>SalePrice</a:t>
            </a:r>
            <a:r>
              <a:rPr lang="en-US" dirty="0" smtClean="0">
                <a:solidFill>
                  <a:schemeClr val="accent3"/>
                </a:solidFill>
                <a:latin typeface="Source Sans Pro"/>
              </a:rPr>
              <a:t>.</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Enclosed Porch is another note here, as it is clearly not very correlated with anything, but it was marked as highly statistically significant (4.5x10^-6).</a:t>
            </a:r>
            <a:endParaRPr lang="en-US" dirty="0">
              <a:solidFill>
                <a:schemeClr val="accent3"/>
              </a:solidFill>
              <a:latin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1"/>
            <a:ext cx="5419494" cy="4461086"/>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3151</TotalTime>
  <Words>4888</Words>
  <Application>Microsoft Office PowerPoint</Application>
  <PresentationFormat>On-screen Show (16:9)</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 Black</vt:lpstr>
      <vt:lpstr>Montserrat Thin</vt:lpstr>
      <vt:lpstr>Source Sans Pro</vt:lpstr>
      <vt:lpstr>Josefin Slab SemiBold</vt:lpstr>
      <vt:lpstr>Montserrat</vt:lpstr>
      <vt:lpstr>Arial</vt:lpstr>
      <vt:lpstr>Montserrat Medium</vt:lpstr>
      <vt:lpstr>Montserrat Light</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Default</vt:lpstr>
      <vt:lpstr>PowerPoint Presentation</vt:lpstr>
      <vt:lpstr>Random Forest: As a Model</vt:lpstr>
      <vt:lpstr>RF: Default</vt:lpstr>
      <vt:lpstr>Constructing a Tuned Model</vt:lpstr>
      <vt:lpstr>MLR: Tuned</vt:lpstr>
      <vt:lpstr>MLR Tuned Correlation Summary</vt:lpstr>
      <vt:lpstr>RF: Tuned</vt:lpstr>
      <vt:lpstr>Gradient Boosting: Improving Accuracy</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158</cp:revision>
  <dcterms:modified xsi:type="dcterms:W3CDTF">2024-06-19T04:46:02Z</dcterms:modified>
</cp:coreProperties>
</file>